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Light" panose="00000400000000000000" pitchFamily="2" charset="0"/>
      <p:regular r:id="rId33"/>
      <p:bold r:id="rId34"/>
      <p:italic r:id="rId35"/>
      <p:boldItalic r:id="rId36"/>
    </p:embeddedFont>
    <p:embeddedFont>
      <p:font typeface="Montserrat SemiBold" panose="00000700000000000000" pitchFamily="2" charset="0"/>
      <p:regular r:id="rId37"/>
      <p:bold r:id="rId38"/>
      <p:italic r:id="rId39"/>
      <p:bold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oppins Medium" panose="00000600000000000000" pitchFamily="2" charset="0"/>
      <p:regular r:id="rId45"/>
      <p:bold r:id="rId46"/>
      <p:italic r:id="rId47"/>
      <p:boldItalic r:id="rId48"/>
    </p:embeddedFont>
    <p:embeddedFont>
      <p:font typeface="Spectral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hRdUkkN2qEMdKrrP/2ShUGa+Sk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09C14E-884E-4809-A350-03B98CE41B54}">
  <a:tblStyle styleId="{FC09C14E-884E-4809-A350-03B98CE41B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8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3911a11e4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c3911a11e4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3911a11e4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2c3911a11e4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Order direction -  referring to whether the list starts with the highest priority element or the lowest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3911a11e4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2c3911a11e4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Depends on implementation but going off of our implementation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3911a11e4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2c3911a11e4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Depends on implementation but going off of our implementation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3911a11e4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2c3911a11e4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3911a11e4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c3911a11e4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Note that hash functions may be one-way (hash doesn’t generate the original data item) which is important in cryptography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3911a11e4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2c3911a11e4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3911a11e4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2c3911a11e4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Last two + hash collisions are the deciding factors when it comes to time complexities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Demo: https://www.md5online.org, insert a text of any length in the textbox, click the crypt button and get your 128bit MD5 hash back.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3911a11e4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2c3911a11e4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3911a11e4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c3911a11e4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393f75881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c393f75881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3911a11e4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c3911a11e4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3911a11e4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2c3911a11e4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3911a11e4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2c3911a11e4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393f7588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2c393f7588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393f7588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c393f7588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393f75881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c393f75881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393f75881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c393f75881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3911a11e4_1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2c3911a11e4_1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3911a11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2c3911a11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3911a11e4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2c3911a11e4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3911a11e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2c3911a11e4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5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5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5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393f75881_1_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g2c393f75881_1_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g2c393f75881_1_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393f75881_1_1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g2c393f75881_1_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393f75881_1_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2c393f75881_1_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g2c393f75881_1_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393f75881_1_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2c393f75881_1_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g2c393f75881_1_1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g2c393f75881_1_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393f75881_1_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2c393f75881_1_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393f75881_1_1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g2c393f75881_1_1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g2c393f75881_1_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393f75881_1_14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g2c393f75881_1_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393f75881_1_1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c393f75881_1_1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g2c393f75881_1_14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g2c393f75881_1_14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g2c393f75881_1_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393f75881_1_15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2" name="Google Shape;92;g2c393f75881_1_1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393f75881_1_15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g2c393f75881_1_15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g2c393f75881_1_1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393f75881_1_1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393f75881_1_164"/>
          <p:cNvSpPr txBox="1">
            <a:spLocks noGrp="1"/>
          </p:cNvSpPr>
          <p:nvPr>
            <p:ph type="ftr" idx="11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2c393f75881_1_16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c393f75881_1_164"/>
          <p:cNvSpPr txBox="1">
            <a:spLocks noGrp="1"/>
          </p:cNvSpPr>
          <p:nvPr>
            <p:ph type="sldNum" idx="12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>
            <a:spLocks noGrp="1"/>
          </p:cNvSpPr>
          <p:nvPr>
            <p:ph type="ftr" idx="11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5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sldNum" idx="12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5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393f75881_1_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g2c393f75881_1_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g2c393f75881_1_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jahnavivetukuri/priority-queues-in-healthcare-optimizing-patient-care-9c827b9f7b44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forms.gle/DZCPvPpzPrEULUhW9" TargetMode="External"/><Relationship Id="rId4" Type="http://schemas.openxmlformats.org/officeDocument/2006/relationships/hyperlink" Target="https://forms.gle/2rap7ToKqx4ipYRq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hyperionde.wufoo.com/forms/zsgv4m40ui4i0g/" TargetMode="External"/><Relationship Id="rId5" Type="http://schemas.openxmlformats.org/officeDocument/2006/relationships/hyperlink" Target="http://www.hyperiondev.com/safeguardreporting" TargetMode="External"/><Relationship Id="rId4" Type="http://schemas.openxmlformats.org/officeDocument/2006/relationships/hyperlink" Target="http://www.hyperiondev.com/suppor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hyperlink" Target="http://www.hyperiondev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hyperlink" Target="http://www.hyperiondev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/>
        </p:nvSpPr>
        <p:spPr>
          <a:xfrm>
            <a:off x="2854350" y="99737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GB" sz="29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SESSION NAME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000" y="2817800"/>
            <a:ext cx="3388225" cy="1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5">
            <a:alphaModFix/>
          </a:blip>
          <a:srcRect t="30099"/>
          <a:stretch/>
        </p:blipFill>
        <p:spPr>
          <a:xfrm>
            <a:off x="4454875" y="84250"/>
            <a:ext cx="4359851" cy="10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2266350" y="1832563"/>
            <a:ext cx="461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 (Part </a:t>
            </a:r>
            <a:r>
              <a:rPr lang="en-GB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3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g2c3911a11e4_1_5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18" name="Google Shape;218;g2c3911a11e4_1_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g2c3911a11e4_1_5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g2c3911a11e4_1_52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g2c3911a11e4_1_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3911a11e4_1_52"/>
          <p:cNvSpPr txBox="1"/>
          <p:nvPr/>
        </p:nvSpPr>
        <p:spPr>
          <a:xfrm>
            <a:off x="1037425" y="1002175"/>
            <a:ext cx="3392100" cy="3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Complexity Analysis</a:t>
            </a: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Enqueue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used</a:t>
            </a:r>
            <a:endParaRPr sz="13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Single memory allocation </a:t>
            </a:r>
            <a:endParaRPr sz="13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done in constant time</a:t>
            </a:r>
            <a:endParaRPr sz="13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Uses</a:t>
            </a: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Task Scheduling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Resource Allocation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Network Protocols </a:t>
            </a:r>
            <a:endParaRPr sz="15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g2c3911a11e4_1_52"/>
          <p:cNvSpPr txBox="1"/>
          <p:nvPr/>
        </p:nvSpPr>
        <p:spPr>
          <a:xfrm>
            <a:off x="4737075" y="1002175"/>
            <a:ext cx="3392100" cy="3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Dequeue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used</a:t>
            </a:r>
            <a:endParaRPr sz="13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Front pointer incremented by 1 and node deallocated</a:t>
            </a:r>
            <a:endParaRPr sz="13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Printing Queues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Web Servers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Breadth-First Search </a:t>
            </a:r>
            <a:endParaRPr sz="15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g2c3911a11e4_1_6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29" name="Google Shape;229;g2c3911a11e4_1_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g2c3911a11e4_1_6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g2c3911a11e4_1_62"/>
          <p:cNvSpPr txBox="1"/>
          <p:nvPr/>
        </p:nvSpPr>
        <p:spPr>
          <a:xfrm>
            <a:off x="748850" y="415325"/>
            <a:ext cx="786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g2c3911a11e4_1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c3911a11e4_1_62"/>
          <p:cNvSpPr txBox="1"/>
          <p:nvPr/>
        </p:nvSpPr>
        <p:spPr>
          <a:xfrm>
            <a:off x="994275" y="1061825"/>
            <a:ext cx="3492600" cy="2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Method of Ordering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Arranged according to the assigned </a:t>
            </a: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elements 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Order direction doesn’t matter, as long as </a:t>
            </a: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highest priority elements are removed first</a:t>
            </a:r>
            <a:endParaRPr sz="15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2c3911a11e4_1_62"/>
          <p:cNvSpPr txBox="1"/>
          <p:nvPr/>
        </p:nvSpPr>
        <p:spPr>
          <a:xfrm>
            <a:off x="4804275" y="1061825"/>
            <a:ext cx="3676500" cy="15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Enqueue: 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Adds an element to the queue based on its priority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Dequeue: 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Removes the highest priority element from the queue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35" name="Google Shape;235;g2c3911a11e4_1_62"/>
          <p:cNvGraphicFramePr/>
          <p:nvPr/>
        </p:nvGraphicFramePr>
        <p:xfrm>
          <a:off x="3142238" y="3426200"/>
          <a:ext cx="3078000" cy="48765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strike="noStrike" cap="non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10</a:t>
                      </a:r>
                      <a:endParaRPr sz="1000" u="none" strike="noStrike" cap="non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8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7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4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1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6" name="Google Shape;236;g2c3911a11e4_1_62"/>
          <p:cNvGraphicFramePr/>
          <p:nvPr/>
        </p:nvGraphicFramePr>
        <p:xfrm>
          <a:off x="2371388" y="3880550"/>
          <a:ext cx="615600" cy="48765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strike="noStrike" cap="non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10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7" name="Google Shape;237;g2c3911a11e4_1_62"/>
          <p:cNvGraphicFramePr/>
          <p:nvPr/>
        </p:nvGraphicFramePr>
        <p:xfrm>
          <a:off x="6375488" y="3880550"/>
          <a:ext cx="615600" cy="48765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4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8" name="Google Shape;238;g2c3911a11e4_1_62"/>
          <p:cNvSpPr/>
          <p:nvPr/>
        </p:nvSpPr>
        <p:spPr>
          <a:xfrm rot="-5400000">
            <a:off x="2804049" y="3540319"/>
            <a:ext cx="209509" cy="466903"/>
          </a:xfrm>
          <a:custGeom>
            <a:avLst/>
            <a:gdLst/>
            <a:ahLst/>
            <a:cxnLst/>
            <a:rect l="l" t="t" r="r" b="b"/>
            <a:pathLst>
              <a:path w="13353" h="32062" extrusionOk="0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c3911a11e4_1_62"/>
          <p:cNvSpPr/>
          <p:nvPr/>
        </p:nvSpPr>
        <p:spPr>
          <a:xfrm rot="-5400537" flipH="1">
            <a:off x="5734730" y="3489289"/>
            <a:ext cx="213648" cy="1062775"/>
          </a:xfrm>
          <a:custGeom>
            <a:avLst/>
            <a:gdLst/>
            <a:ahLst/>
            <a:cxnLst/>
            <a:rect l="l" t="t" r="r" b="b"/>
            <a:pathLst>
              <a:path w="13353" h="32062" extrusionOk="0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c3911a11e4_1_62"/>
          <p:cNvSpPr txBox="1"/>
          <p:nvPr/>
        </p:nvSpPr>
        <p:spPr>
          <a:xfrm>
            <a:off x="1669100" y="3288025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DEQUEUE</a:t>
            </a:r>
            <a:endParaRPr sz="14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2c3911a11e4_1_62"/>
          <p:cNvSpPr txBox="1"/>
          <p:nvPr/>
        </p:nvSpPr>
        <p:spPr>
          <a:xfrm>
            <a:off x="6375500" y="3288025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ENQUEUE</a:t>
            </a:r>
            <a:endParaRPr sz="14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2" name="Google Shape;242;g2c3911a11e4_1_62"/>
          <p:cNvCxnSpPr>
            <a:stCxn id="243" idx="2"/>
          </p:cNvCxnSpPr>
          <p:nvPr/>
        </p:nvCxnSpPr>
        <p:spPr>
          <a:xfrm>
            <a:off x="4073200" y="3242604"/>
            <a:ext cx="600" cy="1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3" name="Google Shape;243;g2c3911a11e4_1_62"/>
          <p:cNvSpPr txBox="1"/>
          <p:nvPr/>
        </p:nvSpPr>
        <p:spPr>
          <a:xfrm>
            <a:off x="3807700" y="30785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endParaRPr sz="10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" name="Google Shape;244;g2c3911a11e4_1_62"/>
          <p:cNvCxnSpPr>
            <a:stCxn id="245" idx="2"/>
          </p:cNvCxnSpPr>
          <p:nvPr/>
        </p:nvCxnSpPr>
        <p:spPr>
          <a:xfrm>
            <a:off x="5906600" y="3242604"/>
            <a:ext cx="600" cy="1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5" name="Google Shape;245;g2c3911a11e4_1_62"/>
          <p:cNvSpPr txBox="1"/>
          <p:nvPr/>
        </p:nvSpPr>
        <p:spPr>
          <a:xfrm>
            <a:off x="5641100" y="30785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</a:t>
            </a:r>
            <a:endParaRPr sz="10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g2c3911a11e4_1_8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51" name="Google Shape;251;g2c3911a11e4_1_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g2c3911a11e4_1_83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g2c3911a11e4_1_83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g2c3911a11e4_1_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3911a11e4_1_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6092" y="1899125"/>
            <a:ext cx="7191825" cy="15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c3911a11e4_1_83"/>
          <p:cNvSpPr txBox="1"/>
          <p:nvPr/>
        </p:nvSpPr>
        <p:spPr>
          <a:xfrm>
            <a:off x="3900350" y="4158575"/>
            <a:ext cx="469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https://www.baeldung.com/cs/priority-queue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g2c3911a11e4_1_10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75" name="Google Shape;275;g2c3911a11e4_1_10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g2c3911a11e4_1_10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g2c3911a11e4_1_105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g2c3911a11e4_1_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c3911a11e4_1_105"/>
          <p:cNvSpPr txBox="1"/>
          <p:nvPr/>
        </p:nvSpPr>
        <p:spPr>
          <a:xfrm>
            <a:off x="1044350" y="1061825"/>
            <a:ext cx="3657000" cy="2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Uses</a:t>
            </a: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Dijkstra’s Shortest Path Algorithm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Data Compression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Load Balancing in OSs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g2c3911a11e4_1_105"/>
          <p:cNvSpPr txBox="1"/>
          <p:nvPr/>
        </p:nvSpPr>
        <p:spPr>
          <a:xfrm>
            <a:off x="4701350" y="1061825"/>
            <a:ext cx="3657000" cy="2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Optimisation Problems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Robotics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Medical Systems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Event-driven simulations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g2c3911a11e4_1_105"/>
          <p:cNvPicPr preferRelativeResize="0"/>
          <p:nvPr/>
        </p:nvPicPr>
        <p:blipFill rotWithShape="1">
          <a:blip r:embed="rId5">
            <a:alphaModFix/>
          </a:blip>
          <a:srcRect l="2477" t="42453" r="4333" b="3950"/>
          <a:stretch/>
        </p:blipFill>
        <p:spPr>
          <a:xfrm>
            <a:off x="2292938" y="2714975"/>
            <a:ext cx="4755325" cy="154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3911a11e4_1_105"/>
          <p:cNvSpPr txBox="1"/>
          <p:nvPr/>
        </p:nvSpPr>
        <p:spPr>
          <a:xfrm>
            <a:off x="2749700" y="4256875"/>
            <a:ext cx="384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-GB" sz="11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Priority Queues in Healthcare (Medium)</a:t>
            </a:r>
            <a:endParaRPr sz="11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c3911a11e4_1_166"/>
          <p:cNvPicPr preferRelativeResize="0"/>
          <p:nvPr/>
        </p:nvPicPr>
        <p:blipFill rotWithShape="1">
          <a:blip r:embed="rId4">
            <a:alphaModFix/>
          </a:blip>
          <a:srcRect t="30099"/>
          <a:stretch/>
        </p:blipFill>
        <p:spPr>
          <a:xfrm>
            <a:off x="7154825" y="4576575"/>
            <a:ext cx="1885052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c3911a11e4_1_166"/>
          <p:cNvSpPr txBox="1"/>
          <p:nvPr/>
        </p:nvSpPr>
        <p:spPr>
          <a:xfrm>
            <a:off x="307625" y="1819225"/>
            <a:ext cx="593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</a:t>
            </a:r>
            <a:endParaRPr sz="17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c3911a11e4_1_166"/>
          <p:cNvSpPr txBox="1"/>
          <p:nvPr/>
        </p:nvSpPr>
        <p:spPr>
          <a:xfrm>
            <a:off x="307625" y="2571750"/>
            <a:ext cx="5671200" cy="2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Hash Tables</a:t>
            </a:r>
            <a:endParaRPr sz="1800" b="1" i="0" u="none" strike="noStrike" cap="non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Hash Collisions</a:t>
            </a:r>
            <a:endParaRPr sz="1800" b="1" i="0" u="none" strike="noStrike" cap="non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Implementing a Hash Table</a:t>
            </a:r>
            <a:endParaRPr sz="1800" b="1" i="0" u="none" strike="noStrike" cap="non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Comparing Hash Tables and Dictionaries</a:t>
            </a:r>
            <a:endParaRPr sz="1800" b="1" i="0" u="none" strike="noStrike" cap="non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Hash Table Use Cases</a:t>
            </a:r>
            <a:endParaRPr sz="1800" b="1" i="0" u="none" strike="noStrike" cap="non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g2c3911a11e4_1_17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95" name="Google Shape;295;g2c3911a11e4_1_17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96" name="Google Shape;296;g2c3911a11e4_1_17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g2c3911a11e4_1_172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g2c3911a11e4_1_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c3911a11e4_1_172"/>
          <p:cNvSpPr txBox="1"/>
          <p:nvPr/>
        </p:nvSpPr>
        <p:spPr>
          <a:xfrm>
            <a:off x="1152950" y="1819350"/>
            <a:ext cx="4248900" cy="25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 dirty="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allow for </a:t>
            </a:r>
            <a:r>
              <a:rPr lang="en-GB" sz="1600" b="1" i="0" u="none" strike="noStrike" cap="none" dirty="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efficient and fast </a:t>
            </a:r>
            <a:r>
              <a:rPr lang="en-GB" sz="1600" b="0" i="0" u="none" strike="noStrike" cap="none" dirty="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insertions, deletions and look-ups due to the manner in which values are stored.</a:t>
            </a:r>
            <a:endParaRPr sz="1600" b="0" i="0" u="none" strike="noStrike" cap="none" dirty="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 dirty="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Since the </a:t>
            </a:r>
            <a:r>
              <a:rPr lang="en-GB" sz="1600" b="1" i="0" u="none" strike="noStrike" cap="none" dirty="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index where the values is stored is a</a:t>
            </a:r>
            <a:r>
              <a:rPr lang="en-GB" sz="1600" b="0" i="0" u="none" strike="noStrike" cap="none" dirty="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b="1" i="0" u="none" strike="noStrike" cap="none" dirty="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 of the value</a:t>
            </a:r>
            <a:r>
              <a:rPr lang="en-GB" sz="1600" b="0" i="0" u="none" strike="noStrike" cap="none" dirty="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the position where the value must be stored is always known.</a:t>
            </a:r>
            <a:endParaRPr sz="1600" b="0" i="0" u="none" strike="noStrike" cap="none" dirty="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2c3911a11e4_1_172"/>
          <p:cNvSpPr txBox="1"/>
          <p:nvPr/>
        </p:nvSpPr>
        <p:spPr>
          <a:xfrm>
            <a:off x="1152950" y="858450"/>
            <a:ext cx="70353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 data structure that is used to store key-value pairs which uses a hash function to transform the key into the index of an associated array element where the data will be stored.</a:t>
            </a:r>
            <a:endParaRPr sz="1600" b="1" i="0" u="none" strike="noStrike" cap="non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01" name="Google Shape;301;g2c3911a11e4_1_172"/>
          <p:cNvGraphicFramePr/>
          <p:nvPr/>
        </p:nvGraphicFramePr>
        <p:xfrm>
          <a:off x="5826475" y="2152625"/>
          <a:ext cx="562550" cy="2006125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56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key1</a:t>
                      </a:r>
                      <a:endParaRPr sz="12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key2</a:t>
                      </a:r>
                      <a:endParaRPr sz="12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key3</a:t>
                      </a:r>
                      <a:endParaRPr sz="12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key4</a:t>
                      </a:r>
                      <a:endParaRPr sz="12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key5</a:t>
                      </a:r>
                      <a:endParaRPr sz="12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02" name="Google Shape;302;g2c3911a11e4_1_172"/>
          <p:cNvGraphicFramePr/>
          <p:nvPr/>
        </p:nvGraphicFramePr>
        <p:xfrm>
          <a:off x="7679450" y="2152613"/>
          <a:ext cx="562550" cy="2006125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56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2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2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2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2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2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03" name="Google Shape;303;g2c3911a11e4_1_172"/>
          <p:cNvCxnSpPr/>
          <p:nvPr/>
        </p:nvCxnSpPr>
        <p:spPr>
          <a:xfrm>
            <a:off x="6374850" y="2350350"/>
            <a:ext cx="373800" cy="205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" name="Google Shape;304;g2c3911a11e4_1_172"/>
          <p:cNvCxnSpPr/>
          <p:nvPr/>
        </p:nvCxnSpPr>
        <p:spPr>
          <a:xfrm>
            <a:off x="6369400" y="2755700"/>
            <a:ext cx="379500" cy="207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" name="Google Shape;305;g2c3911a11e4_1_172"/>
          <p:cNvCxnSpPr>
            <a:endCxn id="306" idx="1"/>
          </p:cNvCxnSpPr>
          <p:nvPr/>
        </p:nvCxnSpPr>
        <p:spPr>
          <a:xfrm>
            <a:off x="6374975" y="3155675"/>
            <a:ext cx="378000" cy="0"/>
          </a:xfrm>
          <a:prstGeom prst="straightConnector1">
            <a:avLst/>
          </a:prstGeom>
          <a:noFill/>
          <a:ln w="2857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" name="Google Shape;307;g2c3911a11e4_1_172"/>
          <p:cNvCxnSpPr/>
          <p:nvPr/>
        </p:nvCxnSpPr>
        <p:spPr>
          <a:xfrm rot="10800000" flipH="1">
            <a:off x="6375425" y="3399850"/>
            <a:ext cx="373200" cy="1641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8" name="Google Shape;308;g2c3911a11e4_1_172"/>
          <p:cNvCxnSpPr/>
          <p:nvPr/>
        </p:nvCxnSpPr>
        <p:spPr>
          <a:xfrm rot="10800000" flipH="1">
            <a:off x="6375425" y="3800075"/>
            <a:ext cx="372300" cy="160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" name="Google Shape;309;g2c3911a11e4_1_172"/>
          <p:cNvCxnSpPr/>
          <p:nvPr/>
        </p:nvCxnSpPr>
        <p:spPr>
          <a:xfrm>
            <a:off x="7315475" y="2553750"/>
            <a:ext cx="392400" cy="2151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6" name="Google Shape;306;g2c3911a11e4_1_172"/>
          <p:cNvSpPr/>
          <p:nvPr/>
        </p:nvSpPr>
        <p:spPr>
          <a:xfrm>
            <a:off x="6752975" y="2152625"/>
            <a:ext cx="562500" cy="2006100"/>
          </a:xfrm>
          <a:prstGeom prst="rect">
            <a:avLst/>
          </a:prstGeom>
          <a:solidFill>
            <a:srgbClr val="BC922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hash fn</a:t>
            </a:r>
            <a:endParaRPr sz="1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0" name="Google Shape;310;g2c3911a11e4_1_172"/>
          <p:cNvGrpSpPr/>
          <p:nvPr/>
        </p:nvGrpSpPr>
        <p:grpSpPr>
          <a:xfrm>
            <a:off x="7315205" y="2949900"/>
            <a:ext cx="392387" cy="977700"/>
            <a:chOff x="7315475" y="2949900"/>
            <a:chExt cx="356975" cy="977700"/>
          </a:xfrm>
        </p:grpSpPr>
        <p:cxnSp>
          <p:nvCxnSpPr>
            <p:cNvPr id="311" name="Google Shape;311;g2c3911a11e4_1_172"/>
            <p:cNvCxnSpPr/>
            <p:nvPr/>
          </p:nvCxnSpPr>
          <p:spPr>
            <a:xfrm rot="10800000" flipH="1">
              <a:off x="7315475" y="2963300"/>
              <a:ext cx="162000" cy="1500"/>
            </a:xfrm>
            <a:prstGeom prst="straightConnector1">
              <a:avLst/>
            </a:prstGeom>
            <a:noFill/>
            <a:ln w="28575" cap="flat" cmpd="sng">
              <a:solidFill>
                <a:srgbClr val="FCE5C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2c3911a11e4_1_172"/>
            <p:cNvCxnSpPr/>
            <p:nvPr/>
          </p:nvCxnSpPr>
          <p:spPr>
            <a:xfrm>
              <a:off x="7475125" y="2949900"/>
              <a:ext cx="6900" cy="977700"/>
            </a:xfrm>
            <a:prstGeom prst="straightConnector1">
              <a:avLst/>
            </a:prstGeom>
            <a:noFill/>
            <a:ln w="28575" cap="flat" cmpd="sng">
              <a:solidFill>
                <a:srgbClr val="FCE5C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2c3911a11e4_1_172"/>
            <p:cNvCxnSpPr/>
            <p:nvPr/>
          </p:nvCxnSpPr>
          <p:spPr>
            <a:xfrm rot="10800000" flipH="1">
              <a:off x="7474450" y="3912550"/>
              <a:ext cx="198000" cy="1500"/>
            </a:xfrm>
            <a:prstGeom prst="straightConnector1">
              <a:avLst/>
            </a:prstGeom>
            <a:noFill/>
            <a:ln w="28575" cap="flat" cmpd="sng">
              <a:solidFill>
                <a:srgbClr val="FCE5C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14" name="Google Shape;314;g2c3911a11e4_1_172"/>
          <p:cNvGrpSpPr/>
          <p:nvPr/>
        </p:nvGrpSpPr>
        <p:grpSpPr>
          <a:xfrm>
            <a:off x="7315475" y="2359475"/>
            <a:ext cx="394400" cy="796200"/>
            <a:chOff x="7315475" y="2359475"/>
            <a:chExt cx="394400" cy="796200"/>
          </a:xfrm>
        </p:grpSpPr>
        <p:cxnSp>
          <p:nvCxnSpPr>
            <p:cNvPr id="315" name="Google Shape;315;g2c3911a11e4_1_172"/>
            <p:cNvCxnSpPr>
              <a:stCxn id="306" idx="3"/>
            </p:cNvCxnSpPr>
            <p:nvPr/>
          </p:nvCxnSpPr>
          <p:spPr>
            <a:xfrm rot="10800000" flipH="1">
              <a:off x="7315475" y="2359475"/>
              <a:ext cx="228900" cy="796200"/>
            </a:xfrm>
            <a:prstGeom prst="bentConnector2">
              <a:avLst/>
            </a:prstGeom>
            <a:noFill/>
            <a:ln w="28575" cap="flat" cmpd="sng">
              <a:solidFill>
                <a:srgbClr val="D9EA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2c3911a11e4_1_172"/>
            <p:cNvCxnSpPr/>
            <p:nvPr/>
          </p:nvCxnSpPr>
          <p:spPr>
            <a:xfrm rot="10800000" flipH="1">
              <a:off x="7529875" y="2359475"/>
              <a:ext cx="180000" cy="1800"/>
            </a:xfrm>
            <a:prstGeom prst="straightConnector1">
              <a:avLst/>
            </a:prstGeom>
            <a:noFill/>
            <a:ln w="28575" cap="flat" cmpd="sng">
              <a:solidFill>
                <a:srgbClr val="D9EAD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317" name="Google Shape;317;g2c3911a11e4_1_172"/>
          <p:cNvCxnSpPr/>
          <p:nvPr/>
        </p:nvCxnSpPr>
        <p:spPr>
          <a:xfrm rot="10800000" flipH="1">
            <a:off x="7319825" y="3567575"/>
            <a:ext cx="388800" cy="232500"/>
          </a:xfrm>
          <a:prstGeom prst="bentConnector3">
            <a:avLst>
              <a:gd name="adj1" fmla="val 32910"/>
            </a:avLst>
          </a:prstGeom>
          <a:noFill/>
          <a:ln w="2857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" name="Google Shape;318;g2c3911a11e4_1_172"/>
          <p:cNvCxnSpPr/>
          <p:nvPr/>
        </p:nvCxnSpPr>
        <p:spPr>
          <a:xfrm rot="10800000" flipH="1">
            <a:off x="7320313" y="3193450"/>
            <a:ext cx="399600" cy="206400"/>
          </a:xfrm>
          <a:prstGeom prst="bentConnector3">
            <a:avLst>
              <a:gd name="adj1" fmla="val 63058"/>
            </a:avLst>
          </a:prstGeom>
          <a:noFill/>
          <a:ln w="2857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2c3911a11e4_1_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c3911a11e4_1_200"/>
          <p:cNvSpPr txBox="1"/>
          <p:nvPr/>
        </p:nvSpPr>
        <p:spPr>
          <a:xfrm>
            <a:off x="754750" y="395188"/>
            <a:ext cx="7800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GB" sz="29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Example: Dictionaries in Python</a:t>
            </a:r>
            <a:endParaRPr sz="10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g2c3911a11e4_1_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c3911a11e4_1_200"/>
          <p:cNvSpPr txBox="1"/>
          <p:nvPr/>
        </p:nvSpPr>
        <p:spPr>
          <a:xfrm>
            <a:off x="1043500" y="1026400"/>
            <a:ext cx="72231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 structure known as a dictionary is a data structure that can easily solve our problem. In a dictionary, key-value pairs are stored and values are accessed using the key value.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ontserrat"/>
              <a:buChar char="➢"/>
            </a:pPr>
            <a:r>
              <a:rPr lang="en-GB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turns out that this data structure is very efficient, but how does it work? How is it so efficient?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g2c3911a11e4_1_2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8262" y="2062400"/>
            <a:ext cx="6613574" cy="17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g2c3911a11e4_1_20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33" name="Google Shape;333;g2c3911a11e4_1_2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g2c3911a11e4_1_208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5" name="Google Shape;335;g2c3911a11e4_1_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c3911a11e4_1_208"/>
          <p:cNvSpPr txBox="1"/>
          <p:nvPr/>
        </p:nvSpPr>
        <p:spPr>
          <a:xfrm>
            <a:off x="1189800" y="576250"/>
            <a:ext cx="6958200" cy="3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Hashing 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refers to using the hash function to calculate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hash 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which is the index of the array element where the key-value pair will be stored. 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Each array element is called a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bucket or slot 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and can store one or more key-value pairs. 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function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can be any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deterministic 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 which maps a key to the range of indices but the aim is that the function is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efficient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it distributes keys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uniformly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multiple keys being mapped to the same index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avoided.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load factor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the ratio of the number of stored elements to the total number of buckets and is used to determine whether the table can be downsized to improve performance.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g2c3911a11e4_1_2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42" name="Google Shape;342;g2c3911a11e4_1_2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g2c3911a11e4_1_216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g2c3911a11e4_1_216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Collisions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g2c3911a11e4_1_2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c3911a11e4_1_216"/>
          <p:cNvSpPr txBox="1"/>
          <p:nvPr/>
        </p:nvSpPr>
        <p:spPr>
          <a:xfrm>
            <a:off x="1250000" y="1382550"/>
            <a:ext cx="684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Although we try to avoid hash collisions, they are inevitable so we have to implement a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collision-resolution 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process.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When searching or storing data, a hash collision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increases the time complexity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the task.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2c3911a11e4_1_216"/>
          <p:cNvSpPr txBox="1"/>
          <p:nvPr/>
        </p:nvSpPr>
        <p:spPr>
          <a:xfrm>
            <a:off x="1152950" y="955650"/>
            <a:ext cx="7035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When two or more distinct keys hash to the same array index.</a:t>
            </a:r>
            <a:endParaRPr sz="1600" b="1" i="0" u="none" strike="noStrike" cap="non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48" name="Google Shape;348;g2c3911a11e4_1_216"/>
          <p:cNvGraphicFramePr/>
          <p:nvPr/>
        </p:nvGraphicFramePr>
        <p:xfrm>
          <a:off x="1963588" y="2889650"/>
          <a:ext cx="5414025" cy="153239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180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Operation</a:t>
                      </a:r>
                      <a:endParaRPr sz="13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1034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Average Case</a:t>
                      </a:r>
                      <a:endParaRPr sz="13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1034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Worst Case</a:t>
                      </a:r>
                      <a:endParaRPr sz="13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1034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Insert</a:t>
                      </a:r>
                      <a:endParaRPr sz="1300" b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O(1)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O(n)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Lookup/Search</a:t>
                      </a:r>
                      <a:endParaRPr sz="1300" b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O(1)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O(n)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Delete</a:t>
                      </a:r>
                      <a:endParaRPr sz="1300" b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O(1)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O(n)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g2c3911a11e4_1_2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54" name="Google Shape;354;g2c3911a11e4_1_2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g2c3911a11e4_1_227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g2c3911a11e4_1_227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Collision-Resolution Methods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7" name="Google Shape;357;g2c3911a11e4_1_2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c3911a11e4_1_227"/>
          <p:cNvSpPr txBox="1"/>
          <p:nvPr/>
        </p:nvSpPr>
        <p:spPr>
          <a:xfrm>
            <a:off x="1164200" y="1061825"/>
            <a:ext cx="7012800" cy="3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Chaining: 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Linked Lists are used for each bucket, so multiple key-value pairs can be stored in the same bucket.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lang="en-GB" sz="1600" b="0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Pros: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Simple to implement, dynamic resizing 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lang="en-GB" sz="1600" b="0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Cons: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Memory overhead implications, space inefficiencies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Linear Probing: 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If there is a collision, place the pair in the next available slot in the hash table (linearly).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lang="en-GB" sz="1600" b="0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Pros: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Simple to implement, memory-efficient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lang="en-GB" sz="1600" b="0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Cons: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Primary clustering (large blocks of occupied elements), clustering results in more time inefficiencies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c393f75881_1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c393f75881_1_84"/>
          <p:cNvSpPr txBox="1"/>
          <p:nvPr/>
        </p:nvSpPr>
        <p:spPr>
          <a:xfrm>
            <a:off x="839925" y="51817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</a:t>
            </a:r>
            <a:endParaRPr sz="2000" b="1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g2c393f75881_1_84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spcFirstLastPara="1" wrap="square" lIns="82275" tIns="82275" rIns="82275" bIns="82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g2c393f75881_1_84"/>
          <p:cNvCxnSpPr/>
          <p:nvPr/>
        </p:nvCxnSpPr>
        <p:spPr>
          <a:xfrm rot="10800000" flipH="1">
            <a:off x="839921" y="980858"/>
            <a:ext cx="7383600" cy="32400"/>
          </a:xfrm>
          <a:prstGeom prst="straightConnector1">
            <a:avLst/>
          </a:prstGeom>
          <a:noFill/>
          <a:ln w="19050" cap="flat" cmpd="sng">
            <a:solidFill>
              <a:srgbClr val="3475A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g2c393f75881_1_84"/>
          <p:cNvSpPr txBox="1"/>
          <p:nvPr/>
        </p:nvSpPr>
        <p:spPr>
          <a:xfrm>
            <a:off x="746993" y="1013242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lang="en-GB" sz="1500" b="1">
                <a:latin typeface="Montserrat"/>
                <a:ea typeface="Montserrat"/>
                <a:cs typeface="Montserrat"/>
                <a:sym typeface="Montserrat"/>
              </a:rPr>
              <a:t>(FBV: Mutual Respect.)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lang="en-GB" sz="1500" b="1"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Open Classes. You can submit these questions here: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 Open Class Questions</a:t>
            </a:r>
            <a:r>
              <a:rPr lang="en-GB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n-GB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500" b="1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 Open Class Questions</a:t>
            </a:r>
            <a:endParaRPr sz="13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g2c393f75881_1_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g2c3911a11e4_1_2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64" name="Google Shape;364;g2c3911a11e4_1_2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g2c3911a11e4_1_236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g2c3911a11e4_1_236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vs Dictionaries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g2c3911a11e4_1_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c3911a11e4_1_236"/>
          <p:cNvSpPr txBox="1"/>
          <p:nvPr/>
        </p:nvSpPr>
        <p:spPr>
          <a:xfrm>
            <a:off x="1030100" y="1061825"/>
            <a:ext cx="7281000" cy="3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are data structures which store key-value pairs.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They are implemented internally using a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which makes use of Python’s built-in </a:t>
            </a:r>
            <a:r>
              <a:rPr lang="en-GB" sz="1700" b="0" i="0" u="none" strike="noStrike" cap="none">
                <a:solidFill>
                  <a:srgbClr val="103452"/>
                </a:solidFill>
                <a:latin typeface="Courier New"/>
                <a:ea typeface="Courier New"/>
                <a:cs typeface="Courier New"/>
                <a:sym typeface="Courier New"/>
              </a:rPr>
              <a:t>hash</a:t>
            </a:r>
            <a:r>
              <a:rPr lang="en-GB" sz="17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Dictionaries are the easiest way to implement a hash table in Python, since all the complexities involved in ensuring efficiency is abstracted away and is done for us.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 custom hash table would be primarily used when a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custom hash function 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needs to be implemented. 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This is useful in the case where keys are of </a:t>
            </a: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custom or non-hashable data types.</a:t>
            </a:r>
            <a:endParaRPr sz="16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g2c3911a11e4_1_24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74" name="Google Shape;374;g2c3911a11e4_1_2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g2c3911a11e4_1_24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g2c3911a11e4_1_245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Use Cases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g2c3911a11e4_1_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c3911a11e4_1_2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1647" y="1428750"/>
            <a:ext cx="4254099" cy="16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c3911a11e4_1_2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0550" y="3105238"/>
            <a:ext cx="297180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g2c3911a11e4_1_25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85" name="Google Shape;385;g2c3911a11e4_1_2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g2c3911a11e4_1_25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g2c3911a11e4_1_255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Use Cases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g2c3911a11e4_1_2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c3911a11e4_1_255"/>
          <p:cNvSpPr txBox="1"/>
          <p:nvPr/>
        </p:nvSpPr>
        <p:spPr>
          <a:xfrm>
            <a:off x="1203800" y="986800"/>
            <a:ext cx="7168200" cy="4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r>
              <a:rPr lang="en-GB" sz="1400" b="0" i="0" u="none" strike="noStrike" cap="non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:Databases employ hash tables for indexing, allowing data to be retrieved quickly.</a:t>
            </a:r>
            <a:endParaRPr sz="1400" b="0" i="0" u="none" strike="noStrike" cap="non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Compilers</a:t>
            </a:r>
            <a:r>
              <a:rPr lang="en-GB" sz="1400" b="0" i="0" u="none" strike="noStrike" cap="non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Hash tables store identifiers in compilers, aiding in quicker access and processing of instructions.</a:t>
            </a:r>
            <a:endParaRPr sz="1400" b="0" i="0" u="none" strike="noStrike" cap="non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Cache Memory</a:t>
            </a:r>
            <a:r>
              <a:rPr lang="en-GB" sz="1400" b="0" i="0" u="none" strike="noStrike" cap="non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Hardware implementations use hash tables to organise cache memory and expedite lookup time.</a:t>
            </a:r>
            <a:endParaRPr sz="1400" b="0" i="0" u="none" strike="noStrike" cap="non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Networking</a:t>
            </a:r>
            <a:r>
              <a:rPr lang="en-GB" sz="1400" b="0" i="0" u="none" strike="noStrike" cap="non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Hash tables enable efficient routing information storage in the implementation of routing protocols.</a:t>
            </a:r>
            <a:endParaRPr sz="1400" b="0" i="0" u="none" strike="noStrike" cap="non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File Systems</a:t>
            </a:r>
            <a:r>
              <a:rPr lang="en-GB" sz="1400" b="0" i="0" u="none" strike="noStrike" cap="non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In operating systems, hash tables assist in file retrieval by storing file paths and reference</a:t>
            </a:r>
            <a:endParaRPr sz="1400" b="0" i="0" u="none" strike="noStrike" cap="non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95" name="Google Shape;395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3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35"/>
          <p:cNvSpPr txBox="1"/>
          <p:nvPr/>
        </p:nvSpPr>
        <p:spPr>
          <a:xfrm>
            <a:off x="1151400" y="521300"/>
            <a:ext cx="6841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Performance Comparison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5"/>
          <p:cNvSpPr txBox="1"/>
          <p:nvPr/>
        </p:nvSpPr>
        <p:spPr>
          <a:xfrm>
            <a:off x="996700" y="1156650"/>
            <a:ext cx="3667500" cy="3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Numpy Array</a:t>
            </a:r>
            <a:endParaRPr sz="16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Access: 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O(1)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Append: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 - when creating new array.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Delete: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Iteration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: O(n), but faster due to contiguous memory and cache efficiency.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Vectorized Operations: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4663975" y="1156650"/>
            <a:ext cx="3667500" cy="3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Python List</a:t>
            </a:r>
            <a:endParaRPr sz="16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Access: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O(1)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Append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: O(1)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Delete: 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O(n)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Iteration: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O(n), but slower, especially on large data sets.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 b="0" i="0" u="none" strike="noStrike" cap="non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Vectorized Operations:</a:t>
            </a:r>
            <a:r>
              <a:rPr lang="en-GB" sz="16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Not supported.</a:t>
            </a: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9" y="0"/>
            <a:ext cx="91264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5"/>
          <p:cNvSpPr txBox="1"/>
          <p:nvPr/>
        </p:nvSpPr>
        <p:spPr>
          <a:xfrm>
            <a:off x="6045030" y="194625"/>
            <a:ext cx="48624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GB" sz="3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 </a:t>
            </a:r>
            <a:endParaRPr sz="34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GB" sz="3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joining us</a:t>
            </a:r>
            <a:endParaRPr sz="34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3998775" y="1745750"/>
            <a:ext cx="5256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lang="en-GB" sz="2000" b="0" i="0" u="none" strike="noStrike" cap="non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 regular breaks</a:t>
            </a:r>
            <a:endParaRPr sz="2000" b="0" i="0" u="none" strike="noStrike" cap="non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lang="en-GB" sz="2000" b="0" i="0" u="none" strike="noStrike" cap="non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Stay hydrated</a:t>
            </a:r>
            <a:endParaRPr sz="2000" b="0" i="0" u="none" strike="noStrike" cap="non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lang="en-GB" sz="2000" b="0" i="0" u="none" strike="noStrike" cap="non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Avoid prolonged screen time</a:t>
            </a:r>
            <a:endParaRPr sz="2000" b="0" i="0" u="none" strike="noStrike" cap="non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lang="en-GB" sz="2000" b="0" i="0" u="none" strike="noStrike" cap="non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Practice good posture</a:t>
            </a:r>
            <a:endParaRPr sz="2000" b="0" i="0" u="none" strike="noStrike" cap="non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lang="en-GB" sz="2000" b="0" i="0" u="none" strike="noStrike" cap="non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Get regular exercise</a:t>
            </a:r>
            <a:endParaRPr sz="2000" b="0" i="0" u="none" strike="noStrike" cap="non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09" name="Google Shape;40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4075" y="326275"/>
            <a:ext cx="2176748" cy="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3808475" y="3869750"/>
            <a:ext cx="443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1" u="none" strike="noStrike" cap="non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“With great power comes great responsibility”</a:t>
            </a:r>
            <a:endParaRPr sz="1600" b="1" i="1" u="none" strike="noStrike" cap="non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411" name="Google Shape;411;p45"/>
          <p:cNvCxnSpPr/>
          <p:nvPr/>
        </p:nvCxnSpPr>
        <p:spPr>
          <a:xfrm>
            <a:off x="3603775" y="4277925"/>
            <a:ext cx="4435800" cy="8100"/>
          </a:xfrm>
          <a:prstGeom prst="straightConnector1">
            <a:avLst/>
          </a:prstGeom>
          <a:noFill/>
          <a:ln w="9525" cap="flat" cmpd="sng">
            <a:solidFill>
              <a:srgbClr val="C4A5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2c393f75881_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c393f75881_2_0"/>
          <p:cNvSpPr txBox="1"/>
          <p:nvPr/>
        </p:nvSpPr>
        <p:spPr>
          <a:xfrm>
            <a:off x="740650" y="13132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sz="3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2c393f75881_2_0"/>
          <p:cNvSpPr txBox="1"/>
          <p:nvPr/>
        </p:nvSpPr>
        <p:spPr>
          <a:xfrm>
            <a:off x="1696250" y="2194350"/>
            <a:ext cx="54390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 around </a:t>
            </a:r>
            <a:r>
              <a:rPr lang="en-GB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Non-Linear Data Structures Part 2</a:t>
            </a:r>
            <a:endParaRPr sz="15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c393f75881_1_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c393f75881_1_93"/>
          <p:cNvSpPr txBox="1"/>
          <p:nvPr/>
        </p:nvSpPr>
        <p:spPr>
          <a:xfrm>
            <a:off x="839925" y="518175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 </a:t>
            </a:r>
            <a:r>
              <a:rPr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g2c393f75881_1_93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spcFirstLastPara="1" wrap="square" lIns="82275" tIns="82275" rIns="82275" bIns="82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g2c393f75881_1_93"/>
          <p:cNvCxnSpPr/>
          <p:nvPr/>
        </p:nvCxnSpPr>
        <p:spPr>
          <a:xfrm rot="10800000" flipH="1">
            <a:off x="839921" y="980858"/>
            <a:ext cx="7383600" cy="32400"/>
          </a:xfrm>
          <a:prstGeom prst="straightConnector1">
            <a:avLst/>
          </a:prstGeom>
          <a:noFill/>
          <a:ln w="19050" cap="flat" cmpd="sng">
            <a:solidFill>
              <a:srgbClr val="3475A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g2c393f75881_1_93"/>
          <p:cNvSpPr txBox="1"/>
          <p:nvPr/>
        </p:nvSpPr>
        <p:spPr>
          <a:xfrm>
            <a:off x="921218" y="1645530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lang="en-GB" sz="1500" b="1"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lang="en-GB" sz="15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www.hyperiondev.com/support</a:t>
            </a:r>
            <a:br>
              <a:rPr lang="en-GB" sz="1500" b="1">
                <a:latin typeface="Montserrat"/>
                <a:ea typeface="Montserrat"/>
                <a:cs typeface="Montserrat"/>
                <a:sym typeface="Montserrat"/>
              </a:rPr>
            </a:b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Report a </a:t>
            </a:r>
            <a:r>
              <a:rPr lang="en-GB" sz="1500" b="1">
                <a:latin typeface="Montserrat"/>
                <a:ea typeface="Montserrat"/>
                <a:cs typeface="Montserrat"/>
                <a:sym typeface="Montserrat"/>
              </a:rPr>
              <a:t>safeguarding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incident: </a:t>
            </a:r>
            <a:r>
              <a:rPr lang="en-GB" sz="15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www.hyperiondev.com/safeguardreporting</a:t>
            </a:r>
            <a:br>
              <a:rPr lang="en-GB" sz="1500" b="1">
                <a:latin typeface="Montserrat"/>
                <a:ea typeface="Montserrat"/>
                <a:cs typeface="Montserrat"/>
                <a:sym typeface="Montserrat"/>
              </a:rPr>
            </a:b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lang="en-GB" sz="1500" b="1"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lang="en-GB" sz="15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Feedback on Lectures</a:t>
            </a:r>
            <a:endParaRPr sz="13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g2c393f75881_1_93"/>
          <p:cNvCxnSpPr/>
          <p:nvPr/>
        </p:nvCxnSpPr>
        <p:spPr>
          <a:xfrm rot="10800000" flipH="1">
            <a:off x="682875" y="4757670"/>
            <a:ext cx="7599900" cy="10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" name="Google Shape;132;g2c393f75881_1_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c393f75881_1_103"/>
          <p:cNvPicPr preferRelativeResize="0"/>
          <p:nvPr/>
        </p:nvPicPr>
        <p:blipFill rotWithShape="1">
          <a:blip r:embed="rId3">
            <a:alphaModFix/>
          </a:blip>
          <a:srcRect l="-1700" t="62820" r="1699" b="-24192"/>
          <a:stretch/>
        </p:blipFill>
        <p:spPr>
          <a:xfrm>
            <a:off x="-160222" y="-1"/>
            <a:ext cx="9304222" cy="333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c393f75881_1_103" descr="URL-WHIT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c393f75881_1_103"/>
          <p:cNvSpPr txBox="1"/>
          <p:nvPr/>
        </p:nvSpPr>
        <p:spPr>
          <a:xfrm>
            <a:off x="1307688" y="2138450"/>
            <a:ext cx="6528600" cy="21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Guided Learning Hours</a:t>
            </a:r>
            <a:endParaRPr sz="1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 b="1" i="1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By now, ideally you should have 7 GLHs per week accrued. Remember to attend any and all sessions for support, and to ensure you reach 112 GLHs by the close of your Skills Bootcamp.</a:t>
            </a:r>
            <a:endParaRPr sz="1300" b="1" i="1" u="none" strike="noStrike" cap="non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 i="1" u="none" strike="noStrike" cap="non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1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1" i="1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g2c393f75881_1_103"/>
          <p:cNvSpPr txBox="1"/>
          <p:nvPr/>
        </p:nvSpPr>
        <p:spPr>
          <a:xfrm>
            <a:off x="509560" y="738275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Reminders!</a:t>
            </a:r>
            <a:endParaRPr sz="2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2c393f75881_1_103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sz="900" b="0" i="0" u="none" strike="noStrike" cap="non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c393f75881_1_111"/>
          <p:cNvPicPr preferRelativeResize="0"/>
          <p:nvPr/>
        </p:nvPicPr>
        <p:blipFill rotWithShape="1">
          <a:blip r:embed="rId3">
            <a:alphaModFix/>
          </a:blip>
          <a:srcRect l="-1700" t="62820" r="1699" b="21763"/>
          <a:stretch/>
        </p:blipFill>
        <p:spPr>
          <a:xfrm>
            <a:off x="-160225" y="-1"/>
            <a:ext cx="9304226" cy="8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c393f75881_1_111" descr="URL-WHITE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c393f75881_1_111"/>
          <p:cNvSpPr txBox="1"/>
          <p:nvPr/>
        </p:nvSpPr>
        <p:spPr>
          <a:xfrm>
            <a:off x="390410" y="89150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Progression Criteria</a:t>
            </a:r>
            <a:endParaRPr sz="16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g2c393f75881_1_111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sz="900" b="0" i="0" u="none" strike="noStrike" cap="non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g2c393f75881_1_111"/>
          <p:cNvSpPr txBox="1"/>
          <p:nvPr/>
        </p:nvSpPr>
        <p:spPr>
          <a:xfrm>
            <a:off x="180800" y="918775"/>
            <a:ext cx="8826600" cy="4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en-GB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1: Initial Requirements</a:t>
            </a:r>
            <a:endParaRPr sz="1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15 hours of Guided Learning Hours and the first four tasks within two weeks.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en-GB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2: Mid-Course Progress</a:t>
            </a:r>
            <a:endParaRPr sz="1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Engineering: Finish 14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Science: Finish 13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en-GB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3: Post-Course Progress</a:t>
            </a:r>
            <a:endParaRPr sz="1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all mandatory tasks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an Invitation to Interview within 4 weeks of course completion, or by 30th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 112 GLH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en-GB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4: Employability</a:t>
            </a:r>
            <a:endParaRPr sz="1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 Final Job Outcome within 12 weeks of graduation, or by 23rd September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c3911a11e4_1_313"/>
          <p:cNvPicPr preferRelativeResize="0"/>
          <p:nvPr/>
        </p:nvPicPr>
        <p:blipFill rotWithShape="1">
          <a:blip r:embed="rId4">
            <a:alphaModFix/>
          </a:blip>
          <a:srcRect t="30099"/>
          <a:stretch/>
        </p:blipFill>
        <p:spPr>
          <a:xfrm>
            <a:off x="7154825" y="4576575"/>
            <a:ext cx="1885052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c3911a11e4_1_313"/>
          <p:cNvSpPr txBox="1"/>
          <p:nvPr/>
        </p:nvSpPr>
        <p:spPr>
          <a:xfrm>
            <a:off x="307625" y="1751100"/>
            <a:ext cx="5943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</a:t>
            </a:r>
            <a:endParaRPr sz="17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c3911a11e4_1_313"/>
          <p:cNvSpPr txBox="1"/>
          <p:nvPr/>
        </p:nvSpPr>
        <p:spPr>
          <a:xfrm>
            <a:off x="307625" y="2428200"/>
            <a:ext cx="48978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sz="1800" b="1" i="0" u="none" strike="noStrike" cap="non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endParaRPr sz="1800" b="1" i="0" u="none" strike="noStrike" cap="non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sz="1800" b="1" i="0" u="none" strike="noStrike" cap="non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g2c3911a11e4_1_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3" name="Google Shape;163;g2c3911a11e4_1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g2c3911a11e4_1_0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g2c3911a11e4_1_0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g2c3911a11e4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c3911a11e4_1_0"/>
          <p:cNvSpPr txBox="1"/>
          <p:nvPr/>
        </p:nvSpPr>
        <p:spPr>
          <a:xfrm>
            <a:off x="1046750" y="952050"/>
            <a:ext cx="3537600" cy="3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Method of Ordering</a:t>
            </a: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LIFO: 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Last element added to the stack is the first to be removed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Elements are added on </a:t>
            </a: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one another in a “stack”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 pointer points to the element at the </a:t>
            </a: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the stack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Push: 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Adds an element to the top of the stack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Pop: 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Removes the element from the top of the stack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68" name="Google Shape;168;g2c3911a11e4_1_0"/>
          <p:cNvGraphicFramePr/>
          <p:nvPr/>
        </p:nvGraphicFramePr>
        <p:xfrm>
          <a:off x="5729950" y="2054550"/>
          <a:ext cx="662000" cy="1905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9" name="Google Shape;169;g2c3911a11e4_1_0"/>
          <p:cNvGraphicFramePr/>
          <p:nvPr/>
        </p:nvGraphicFramePr>
        <p:xfrm>
          <a:off x="6859625" y="2054550"/>
          <a:ext cx="662000" cy="1905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rgbClr val="D9D9D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strike="noStrike" cap="none">
                        <a:solidFill>
                          <a:srgbClr val="D9D9D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0" name="Google Shape;170;g2c3911a11e4_1_0"/>
          <p:cNvGraphicFramePr/>
          <p:nvPr/>
        </p:nvGraphicFramePr>
        <p:xfrm>
          <a:off x="5067950" y="1421625"/>
          <a:ext cx="662000" cy="381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1" name="Google Shape;171;g2c3911a11e4_1_0"/>
          <p:cNvGraphicFramePr/>
          <p:nvPr/>
        </p:nvGraphicFramePr>
        <p:xfrm>
          <a:off x="7521625" y="1421625"/>
          <a:ext cx="662000" cy="381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2" name="Google Shape;172;g2c3911a11e4_1_0"/>
          <p:cNvSpPr/>
          <p:nvPr/>
        </p:nvSpPr>
        <p:spPr>
          <a:xfrm>
            <a:off x="5748475" y="1647000"/>
            <a:ext cx="333825" cy="788565"/>
          </a:xfrm>
          <a:custGeom>
            <a:avLst/>
            <a:gdLst/>
            <a:ahLst/>
            <a:cxnLst/>
            <a:rect l="l" t="t" r="r" b="b"/>
            <a:pathLst>
              <a:path w="13353" h="32062" extrusionOk="0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c3911a11e4_1_0"/>
          <p:cNvSpPr/>
          <p:nvPr/>
        </p:nvSpPr>
        <p:spPr>
          <a:xfrm flipH="1">
            <a:off x="7187800" y="1647000"/>
            <a:ext cx="333825" cy="788565"/>
          </a:xfrm>
          <a:custGeom>
            <a:avLst/>
            <a:gdLst/>
            <a:ahLst/>
            <a:cxnLst/>
            <a:rect l="l" t="t" r="r" b="b"/>
            <a:pathLst>
              <a:path w="13353" h="32062" extrusionOk="0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c3911a11e4_1_0"/>
          <p:cNvSpPr txBox="1"/>
          <p:nvPr/>
        </p:nvSpPr>
        <p:spPr>
          <a:xfrm>
            <a:off x="5748475" y="1266005"/>
            <a:ext cx="762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endParaRPr sz="14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2c3911a11e4_1_0"/>
          <p:cNvSpPr txBox="1"/>
          <p:nvPr/>
        </p:nvSpPr>
        <p:spPr>
          <a:xfrm>
            <a:off x="6759625" y="1266000"/>
            <a:ext cx="762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</a:t>
            </a:r>
            <a:endParaRPr sz="14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6" name="Google Shape;176;g2c3911a11e4_1_0"/>
          <p:cNvCxnSpPr/>
          <p:nvPr/>
        </p:nvCxnSpPr>
        <p:spPr>
          <a:xfrm>
            <a:off x="5398150" y="2647950"/>
            <a:ext cx="331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7" name="Google Shape;177;g2c3911a11e4_1_0"/>
          <p:cNvCxnSpPr/>
          <p:nvPr/>
        </p:nvCxnSpPr>
        <p:spPr>
          <a:xfrm flipH="1">
            <a:off x="7521625" y="2964925"/>
            <a:ext cx="327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Google Shape;178;g2c3911a11e4_1_0"/>
          <p:cNvSpPr txBox="1"/>
          <p:nvPr/>
        </p:nvSpPr>
        <p:spPr>
          <a:xfrm>
            <a:off x="5025225" y="2467500"/>
            <a:ext cx="4647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endParaRPr sz="10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2c3911a11e4_1_0"/>
          <p:cNvSpPr txBox="1"/>
          <p:nvPr/>
        </p:nvSpPr>
        <p:spPr>
          <a:xfrm>
            <a:off x="7760700" y="2783275"/>
            <a:ext cx="4647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endParaRPr sz="10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g2c3911a11e4_1_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85" name="Google Shape;185;g2c3911a11e4_1_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g2c3911a11e4_1_21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g2c3911a11e4_1_21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g2c3911a11e4_1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c3911a11e4_1_21"/>
          <p:cNvSpPr txBox="1"/>
          <p:nvPr/>
        </p:nvSpPr>
        <p:spPr>
          <a:xfrm>
            <a:off x="1037425" y="1002175"/>
            <a:ext cx="41877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Complexity Analysis</a:t>
            </a: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is used</a:t>
            </a:r>
            <a:endParaRPr sz="13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 single memory allocation </a:t>
            </a:r>
            <a:endParaRPr sz="13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done in constant time</a:t>
            </a:r>
            <a:endParaRPr sz="13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Uses</a:t>
            </a: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 and Recursive Calls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Undo and Redo Mechanisms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“Most recently used” features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c3911a11e4_1_21"/>
          <p:cNvSpPr txBox="1"/>
          <p:nvPr/>
        </p:nvSpPr>
        <p:spPr>
          <a:xfrm>
            <a:off x="4737075" y="1002175"/>
            <a:ext cx="35667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Pop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is used</a:t>
            </a:r>
            <a:endParaRPr sz="13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Pointer is decremented by 1</a:t>
            </a:r>
            <a:endParaRPr sz="13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Backtracking algorithms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Expression evaluations and syntax parsing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g2c3911a11e4_1_3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96" name="Google Shape;196;g2c3911a11e4_1_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g2c3911a11e4_1_31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g2c3911a11e4_1_31"/>
          <p:cNvSpPr txBox="1"/>
          <p:nvPr/>
        </p:nvSpPr>
        <p:spPr>
          <a:xfrm>
            <a:off x="748850" y="415325"/>
            <a:ext cx="7853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endParaRPr sz="11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g2c3911a11e4_1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c3911a11e4_1_31"/>
          <p:cNvSpPr txBox="1"/>
          <p:nvPr/>
        </p:nvSpPr>
        <p:spPr>
          <a:xfrm>
            <a:off x="1038650" y="1061825"/>
            <a:ext cx="3577800" cy="2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Method of Ordering</a:t>
            </a: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FIFO: 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First element added to the stack is the first to be removed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Elements added to </a:t>
            </a: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rear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a “queue” and removed from </a:t>
            </a: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endParaRPr sz="14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Two pointers point to the </a:t>
            </a: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and the </a:t>
            </a: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rear</a:t>
            </a:r>
            <a:endParaRPr sz="1500" b="1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2c3911a11e4_1_31"/>
          <p:cNvSpPr txBox="1"/>
          <p:nvPr/>
        </p:nvSpPr>
        <p:spPr>
          <a:xfrm>
            <a:off x="4931438" y="1061813"/>
            <a:ext cx="34926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sng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sz="1500" b="1" i="0" u="sng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Enqueue: 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Adds an element to the end of the queue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400" b="1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Dequeue: </a:t>
            </a:r>
            <a:r>
              <a:rPr lang="en-GB" sz="1400" b="0" i="0" u="none" strike="noStrike" cap="non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Removes the element from the front of the queue</a:t>
            </a:r>
            <a:endParaRPr sz="1400" b="0" i="0" u="none" strike="noStrike" cap="non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02" name="Google Shape;202;g2c3911a11e4_1_31"/>
          <p:cNvGraphicFramePr/>
          <p:nvPr/>
        </p:nvGraphicFramePr>
        <p:xfrm>
          <a:off x="3136688" y="3750550"/>
          <a:ext cx="3078000" cy="381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strike="noStrike" cap="non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3" name="Google Shape;203;g2c3911a11e4_1_31"/>
          <p:cNvGraphicFramePr/>
          <p:nvPr/>
        </p:nvGraphicFramePr>
        <p:xfrm>
          <a:off x="2365838" y="4111125"/>
          <a:ext cx="615600" cy="381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4" name="Google Shape;204;g2c3911a11e4_1_31"/>
          <p:cNvGraphicFramePr/>
          <p:nvPr/>
        </p:nvGraphicFramePr>
        <p:xfrm>
          <a:off x="6369938" y="4111125"/>
          <a:ext cx="615600" cy="381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" name="Google Shape;205;g2c3911a11e4_1_31"/>
          <p:cNvSpPr/>
          <p:nvPr/>
        </p:nvSpPr>
        <p:spPr>
          <a:xfrm rot="-5400000">
            <a:off x="2798499" y="3770894"/>
            <a:ext cx="209509" cy="466903"/>
          </a:xfrm>
          <a:custGeom>
            <a:avLst/>
            <a:gdLst/>
            <a:ahLst/>
            <a:cxnLst/>
            <a:rect l="l" t="t" r="r" b="b"/>
            <a:pathLst>
              <a:path w="13353" h="32062" extrusionOk="0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c3911a11e4_1_31"/>
          <p:cNvSpPr/>
          <p:nvPr/>
        </p:nvSpPr>
        <p:spPr>
          <a:xfrm rot="5399449" flipH="1">
            <a:off x="6343953" y="3770898"/>
            <a:ext cx="208407" cy="466903"/>
          </a:xfrm>
          <a:custGeom>
            <a:avLst/>
            <a:gdLst/>
            <a:ahLst/>
            <a:cxnLst/>
            <a:rect l="l" t="t" r="r" b="b"/>
            <a:pathLst>
              <a:path w="13353" h="32062" extrusionOk="0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c3911a11e4_1_31"/>
          <p:cNvSpPr txBox="1"/>
          <p:nvPr/>
        </p:nvSpPr>
        <p:spPr>
          <a:xfrm>
            <a:off x="1663550" y="3518600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DEQUEUE</a:t>
            </a:r>
            <a:endParaRPr sz="14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2c3911a11e4_1_31"/>
          <p:cNvSpPr txBox="1"/>
          <p:nvPr/>
        </p:nvSpPr>
        <p:spPr>
          <a:xfrm>
            <a:off x="6369950" y="3518600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ENQUEUE</a:t>
            </a:r>
            <a:endParaRPr sz="14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" name="Google Shape;209;g2c3911a11e4_1_31"/>
          <p:cNvCxnSpPr>
            <a:stCxn id="210" idx="2"/>
          </p:cNvCxnSpPr>
          <p:nvPr/>
        </p:nvCxnSpPr>
        <p:spPr>
          <a:xfrm>
            <a:off x="4067650" y="3572404"/>
            <a:ext cx="600" cy="1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0" name="Google Shape;210;g2c3911a11e4_1_31"/>
          <p:cNvSpPr txBox="1"/>
          <p:nvPr/>
        </p:nvSpPr>
        <p:spPr>
          <a:xfrm>
            <a:off x="3802150" y="34083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endParaRPr sz="10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g2c3911a11e4_1_31"/>
          <p:cNvCxnSpPr>
            <a:stCxn id="212" idx="2"/>
          </p:cNvCxnSpPr>
          <p:nvPr/>
        </p:nvCxnSpPr>
        <p:spPr>
          <a:xfrm>
            <a:off x="5901050" y="3572404"/>
            <a:ext cx="600" cy="1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2" name="Google Shape;212;g2c3911a11e4_1_31"/>
          <p:cNvSpPr txBox="1"/>
          <p:nvPr/>
        </p:nvSpPr>
        <p:spPr>
          <a:xfrm>
            <a:off x="5635550" y="34083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</a:t>
            </a:r>
            <a:endParaRPr sz="10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1694</Words>
  <Application>Microsoft Office PowerPoint</Application>
  <PresentationFormat>On-screen Show (16:9)</PresentationFormat>
  <Paragraphs>266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Montserrat SemiBold</vt:lpstr>
      <vt:lpstr>Calibri</vt:lpstr>
      <vt:lpstr>Poppins</vt:lpstr>
      <vt:lpstr>Poppins Medium</vt:lpstr>
      <vt:lpstr>Spectral</vt:lpstr>
      <vt:lpstr>Montserrat</vt:lpstr>
      <vt:lpstr>Arial</vt:lpstr>
      <vt:lpstr>Montserrat Light</vt:lpstr>
      <vt:lpstr>Courier New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Julien Nyambal</cp:lastModifiedBy>
  <cp:revision>1</cp:revision>
  <dcterms:modified xsi:type="dcterms:W3CDTF">2024-03-23T12:32:15Z</dcterms:modified>
</cp:coreProperties>
</file>